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de-DE" sz="4400" spc="-1" strike="noStrike">
                <a:latin typeface="Arial"/>
              </a:rPr>
              <a:t>Folie </a:t>
            </a:r>
            <a:r>
              <a:rPr b="0" lang="de-DE" sz="4400" spc="-1" strike="noStrike">
                <a:latin typeface="Arial"/>
              </a:rPr>
              <a:t>mittels </a:t>
            </a:r>
            <a:r>
              <a:rPr b="0" lang="de-DE" sz="4400" spc="-1" strike="noStrike">
                <a:latin typeface="Arial"/>
              </a:rPr>
              <a:t>Klicken </a:t>
            </a:r>
            <a:r>
              <a:rPr b="0" lang="de-DE" sz="4400" spc="-1" strike="noStrike">
                <a:latin typeface="Arial"/>
              </a:rPr>
              <a:t>verschie</a:t>
            </a:r>
            <a:r>
              <a:rPr b="0" lang="de-DE" sz="4400" spc="-1" strike="noStrike">
                <a:latin typeface="Arial"/>
              </a:rPr>
              <a:t>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t </a:t>
            </a:r>
            <a:r>
              <a:rPr b="0" lang="de-DE" sz="2000" spc="-1" strike="noStrike">
                <a:latin typeface="Arial"/>
              </a:rPr>
              <a:t>d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z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l</a:t>
            </a:r>
            <a:r>
              <a:rPr b="0" lang="de-DE" sz="2000" spc="-1" strike="noStrike">
                <a:latin typeface="Arial"/>
              </a:rPr>
              <a:t>s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K</a:t>
            </a:r>
            <a:r>
              <a:rPr b="0" lang="de-DE" sz="2000" spc="-1" strike="noStrike">
                <a:latin typeface="Arial"/>
              </a:rPr>
              <a:t>l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c</a:t>
            </a:r>
            <a:r>
              <a:rPr b="0" lang="de-DE" sz="2000" spc="-1" strike="noStrike">
                <a:latin typeface="Arial"/>
              </a:rPr>
              <a:t>k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b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b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81E9094-128A-4896-B10D-D2E4517E63A5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65E154-DCAF-4B0B-A768-B2B35DDD8D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8673F5-4A0A-4C99-BE73-9F76FABC10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4D847F-EEE0-4CD3-8576-6EC06FE068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E48B69-0739-4AA9-9AE2-9177B73AD5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289443-672B-4B56-B841-758127A38C2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5CD1FF-E77A-48A4-9FF7-212745FAE8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E349CA-9294-419C-B922-4AF9A48A2E0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2C83C8-5825-43EB-9A05-267AC79C76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07BCB9-1EB4-404A-A92C-3D37178D02A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C6DBFE-6AC8-4C34-A426-313F26EA35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de-DE" sz="4400" spc="-1" strike="noStrike">
                <a:latin typeface="Arial"/>
              </a:rPr>
              <a:t>F</a:t>
            </a:r>
            <a:r>
              <a:rPr b="0" lang="de-DE" sz="4400" spc="-1" strike="noStrike">
                <a:latin typeface="Arial"/>
              </a:rPr>
              <a:t>o</a:t>
            </a:r>
            <a:r>
              <a:rPr b="0" lang="de-DE" sz="4400" spc="-1" strike="noStrike">
                <a:latin typeface="Arial"/>
              </a:rPr>
              <a:t>r</a:t>
            </a:r>
            <a:r>
              <a:rPr b="0" lang="de-DE" sz="4400" spc="-1" strike="noStrike">
                <a:latin typeface="Arial"/>
              </a:rPr>
              <a:t>m</a:t>
            </a:r>
            <a:r>
              <a:rPr b="0" lang="de-DE" sz="4400" spc="-1" strike="noStrike">
                <a:latin typeface="Arial"/>
              </a:rPr>
              <a:t>a</a:t>
            </a:r>
            <a:r>
              <a:rPr b="0" lang="de-DE" sz="4400" spc="-1" strike="noStrike">
                <a:latin typeface="Arial"/>
              </a:rPr>
              <a:t>t </a:t>
            </a:r>
            <a:r>
              <a:rPr b="0" lang="de-DE" sz="4400" spc="-1" strike="noStrike">
                <a:latin typeface="Arial"/>
              </a:rPr>
              <a:t>d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s </a:t>
            </a:r>
            <a:r>
              <a:rPr b="0" lang="de-DE" sz="4400" spc="-1" strike="noStrike">
                <a:latin typeface="Arial"/>
              </a:rPr>
              <a:t>T</a:t>
            </a:r>
            <a:r>
              <a:rPr b="0" lang="de-DE" sz="4400" spc="-1" strike="noStrike">
                <a:latin typeface="Arial"/>
              </a:rPr>
              <a:t>it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lt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x</a:t>
            </a:r>
            <a:r>
              <a:rPr b="0" lang="de-DE" sz="4400" spc="-1" strike="noStrike">
                <a:latin typeface="Arial"/>
              </a:rPr>
              <a:t>t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s </a:t>
            </a:r>
            <a:r>
              <a:rPr b="0" lang="de-DE" sz="4400" spc="-1" strike="noStrike">
                <a:latin typeface="Arial"/>
              </a:rPr>
              <a:t>d</a:t>
            </a:r>
            <a:r>
              <a:rPr b="0" lang="de-DE" sz="4400" spc="-1" strike="noStrike">
                <a:latin typeface="Arial"/>
              </a:rPr>
              <a:t>u</a:t>
            </a:r>
            <a:r>
              <a:rPr b="0" lang="de-DE" sz="4400" spc="-1" strike="noStrike">
                <a:latin typeface="Arial"/>
              </a:rPr>
              <a:t>r</a:t>
            </a:r>
            <a:r>
              <a:rPr b="0" lang="de-DE" sz="4400" spc="-1" strike="noStrike">
                <a:latin typeface="Arial"/>
              </a:rPr>
              <a:t>c</a:t>
            </a:r>
            <a:r>
              <a:rPr b="0" lang="de-DE" sz="4400" spc="-1" strike="noStrike">
                <a:latin typeface="Arial"/>
              </a:rPr>
              <a:t>h</a:t>
            </a:r>
            <a:r>
              <a:rPr b="0" lang="de-DE" sz="4400" spc="-1" strike="noStrike">
                <a:latin typeface="Arial"/>
              </a:rPr>
              <a:t> </a:t>
            </a:r>
            <a:r>
              <a:rPr b="0" lang="de-DE" sz="4400" spc="-1" strike="noStrike">
                <a:latin typeface="Arial"/>
              </a:rPr>
              <a:t>K</a:t>
            </a:r>
            <a:r>
              <a:rPr b="0" lang="de-DE" sz="4400" spc="-1" strike="noStrike">
                <a:latin typeface="Arial"/>
              </a:rPr>
              <a:t>li</a:t>
            </a:r>
            <a:r>
              <a:rPr b="0" lang="de-DE" sz="4400" spc="-1" strike="noStrike">
                <a:latin typeface="Arial"/>
              </a:rPr>
              <a:t>c</a:t>
            </a:r>
            <a:r>
              <a:rPr b="0" lang="de-DE" sz="4400" spc="-1" strike="noStrike">
                <a:latin typeface="Arial"/>
              </a:rPr>
              <a:t>k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n</a:t>
            </a:r>
            <a:r>
              <a:rPr b="0" lang="de-DE" sz="4400" spc="-1" strike="noStrike">
                <a:latin typeface="Arial"/>
              </a:rPr>
              <a:t> </a:t>
            </a:r>
            <a:r>
              <a:rPr b="0" lang="de-DE" sz="4400" spc="-1" strike="noStrike">
                <a:latin typeface="Arial"/>
              </a:rPr>
              <a:t>b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a</a:t>
            </a:r>
            <a:r>
              <a:rPr b="0" lang="de-DE" sz="4400" spc="-1" strike="noStrike">
                <a:latin typeface="Arial"/>
              </a:rPr>
              <a:t>r</a:t>
            </a:r>
            <a:r>
              <a:rPr b="0" lang="de-DE" sz="4400" spc="-1" strike="noStrike">
                <a:latin typeface="Arial"/>
              </a:rPr>
              <a:t>b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it</a:t>
            </a:r>
            <a:r>
              <a:rPr b="0" lang="de-DE" sz="4400" spc="-1" strike="noStrike">
                <a:latin typeface="Arial"/>
              </a:rPr>
              <a:t>e</a:t>
            </a:r>
            <a:r>
              <a:rPr b="0" lang="de-DE" sz="4400" spc="-1" strike="noStrike">
                <a:latin typeface="Arial"/>
              </a:rPr>
              <a:t>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taticPath"/>
          <p:cNvSpPr/>
          <p:nvPr/>
        </p:nvSpPr>
        <p:spPr>
          <a:xfrm>
            <a:off x="2055960" y="-1222560"/>
            <a:ext cx="5030640" cy="5030640"/>
          </a:xfrm>
          <a:prstGeom prst="ellipse">
            <a:avLst/>
          </a:prstGeom>
          <a:solidFill>
            <a:srgbClr val="000000">
              <a:alpha val="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itle"/>
          <p:cNvSpPr/>
          <p:nvPr/>
        </p:nvSpPr>
        <p:spPr>
          <a:xfrm>
            <a:off x="758520" y="2374560"/>
            <a:ext cx="7618680" cy="91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Javascript-Projekt: </a:t>
            </a:r>
            <a:br>
              <a:rPr sz="2840"/>
            </a:br>
            <a:r>
              <a:rPr b="1" lang="en-US" sz="28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Ein Lebensratgeber </a:t>
            </a:r>
            <a:endParaRPr b="0" lang="de-DE" sz="2840" spc="-1" strike="noStrike">
              <a:latin typeface="Arial"/>
            </a:endParaRPr>
          </a:p>
        </p:txBody>
      </p:sp>
      <p:sp>
        <p:nvSpPr>
          <p:cNvPr id="46" name="StaticPath"/>
          <p:cNvSpPr/>
          <p:nvPr/>
        </p:nvSpPr>
        <p:spPr>
          <a:xfrm>
            <a:off x="7190280" y="3357720"/>
            <a:ext cx="2393280" cy="2393280"/>
          </a:xfrm>
          <a:prstGeom prst="ellipse">
            <a:avLst/>
          </a:prstGeom>
          <a:noFill/>
          <a:ln w="423333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StaticPath"/>
          <p:cNvSpPr/>
          <p:nvPr/>
        </p:nvSpPr>
        <p:spPr>
          <a:xfrm>
            <a:off x="-957960" y="-1222560"/>
            <a:ext cx="1990080" cy="1990080"/>
          </a:xfrm>
          <a:prstGeom prst="ellipse">
            <a:avLst/>
          </a:prstGeom>
          <a:noFill/>
          <a:ln w="423333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StaticPath"/>
          <p:cNvSpPr/>
          <p:nvPr/>
        </p:nvSpPr>
        <p:spPr>
          <a:xfrm>
            <a:off x="303480" y="4340160"/>
            <a:ext cx="570240" cy="57024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StaticPath"/>
          <p:cNvSpPr/>
          <p:nvPr/>
        </p:nvSpPr>
        <p:spPr>
          <a:xfrm>
            <a:off x="939240" y="4348080"/>
            <a:ext cx="570240" cy="57024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StaticPath"/>
          <p:cNvSpPr/>
          <p:nvPr/>
        </p:nvSpPr>
        <p:spPr>
          <a:xfrm>
            <a:off x="620280" y="4339080"/>
            <a:ext cx="570240" cy="5702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060000" y="269640"/>
            <a:ext cx="3051360" cy="17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icPath"/>
          <p:cNvSpPr/>
          <p:nvPr/>
        </p:nvSpPr>
        <p:spPr>
          <a:xfrm>
            <a:off x="4192560" y="703800"/>
            <a:ext cx="2153160" cy="373320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Image" descr="preencoded.png"/>
          <p:cNvPicPr/>
          <p:nvPr/>
        </p:nvPicPr>
        <p:blipFill>
          <a:blip r:embed="rId1"/>
          <a:stretch/>
        </p:blipFill>
        <p:spPr>
          <a:xfrm>
            <a:off x="526320" y="1023840"/>
            <a:ext cx="3094200" cy="3094200"/>
          </a:xfrm>
          <a:prstGeom prst="rect">
            <a:avLst/>
          </a:prstGeom>
          <a:ln w="0">
            <a:noFill/>
          </a:ln>
        </p:spPr>
      </p:pic>
      <p:sp>
        <p:nvSpPr>
          <p:cNvPr id="157" name="Question 1"/>
          <p:cNvSpPr/>
          <p:nvPr/>
        </p:nvSpPr>
        <p:spPr>
          <a:xfrm>
            <a:off x="4306320" y="902880"/>
            <a:ext cx="19260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Herausforderung bei der Verbindung</a:t>
            </a:r>
            <a:endParaRPr b="0" lang="de-DE" sz="1340" spc="-1" strike="noStrike">
              <a:latin typeface="Arial"/>
            </a:endParaRPr>
          </a:p>
        </p:txBody>
      </p:sp>
      <p:sp>
        <p:nvSpPr>
          <p:cNvPr id="158" name="Answer 1"/>
          <p:cNvSpPr/>
          <p:nvPr/>
        </p:nvSpPr>
        <p:spPr>
          <a:xfrm>
            <a:off x="4298400" y="2557080"/>
            <a:ext cx="1941840" cy="163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1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Die Herausforderung war es, die verschiedenen Scripte von jedem Teammitglied so zu integrieren, dass sie nahtlos zusammenarbeiten. Dies erforderte kreative Problemlösungsansätze und viel Abstimmung.</a:t>
            </a:r>
            <a:endParaRPr b="0" lang="de-DE" sz="1010" spc="-1" strike="noStrike">
              <a:latin typeface="Arial"/>
            </a:endParaRPr>
          </a:p>
        </p:txBody>
      </p:sp>
      <p:sp>
        <p:nvSpPr>
          <p:cNvPr id="159" name="StaticPath"/>
          <p:cNvSpPr/>
          <p:nvPr/>
        </p:nvSpPr>
        <p:spPr>
          <a:xfrm>
            <a:off x="4928400" y="1616040"/>
            <a:ext cx="681480" cy="6814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taticPath"/>
          <p:cNvSpPr/>
          <p:nvPr/>
        </p:nvSpPr>
        <p:spPr>
          <a:xfrm>
            <a:off x="6584400" y="704520"/>
            <a:ext cx="2153160" cy="373320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Question 2"/>
          <p:cNvSpPr/>
          <p:nvPr/>
        </p:nvSpPr>
        <p:spPr>
          <a:xfrm>
            <a:off x="6698160" y="903600"/>
            <a:ext cx="19260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OpenSans-Bold"/>
                <a:ea typeface="OpenSans-Bold"/>
              </a:rPr>
              <a:t>Ansätze zur Problemlösung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62" name="Answer 2"/>
          <p:cNvSpPr/>
          <p:nvPr/>
        </p:nvSpPr>
        <p:spPr>
          <a:xfrm>
            <a:off x="6690240" y="2557800"/>
            <a:ext cx="19418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Durch verschiedene Lösungsansätze und Tests haben wir schlussendlich eine stabile Verbindung und Integration erreicht.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63" name="StaticPath"/>
          <p:cNvSpPr/>
          <p:nvPr/>
        </p:nvSpPr>
        <p:spPr>
          <a:xfrm>
            <a:off x="7319880" y="1616760"/>
            <a:ext cx="681480" cy="6814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taticPath"/>
          <p:cNvSpPr/>
          <p:nvPr/>
        </p:nvSpPr>
        <p:spPr>
          <a:xfrm>
            <a:off x="7143840" y="0"/>
            <a:ext cx="1998720" cy="514224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itle"/>
          <p:cNvSpPr/>
          <p:nvPr/>
        </p:nvSpPr>
        <p:spPr>
          <a:xfrm>
            <a:off x="1190520" y="357120"/>
            <a:ext cx="5713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9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Ideenfindung und Brainstorming</a:t>
            </a:r>
            <a:endParaRPr b="0" lang="de-DE" sz="1900" spc="-1" strike="noStrike">
              <a:latin typeface="Arial"/>
            </a:endParaRPr>
          </a:p>
        </p:txBody>
      </p:sp>
      <p:sp>
        <p:nvSpPr>
          <p:cNvPr id="54" name="Subtitle 1"/>
          <p:cNvSpPr/>
          <p:nvPr/>
        </p:nvSpPr>
        <p:spPr>
          <a:xfrm>
            <a:off x="714240" y="1190520"/>
            <a:ext cx="523728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60" spc="-1" strike="noStrike">
                <a:solidFill>
                  <a:srgbClr val="000000"/>
                </a:solidFill>
                <a:latin typeface="OpenSans-Bold"/>
                <a:ea typeface="OpenSans-Bold"/>
              </a:rPr>
              <a:t>Vielfältige Möglichkeiten</a:t>
            </a:r>
            <a:endParaRPr b="0" lang="de-DE" sz="1260" spc="-1" strike="noStrike">
              <a:latin typeface="Arial"/>
            </a:endParaRPr>
          </a:p>
        </p:txBody>
      </p:sp>
      <p:sp>
        <p:nvSpPr>
          <p:cNvPr id="55" name="Paragraph 1"/>
          <p:cNvSpPr/>
          <p:nvPr/>
        </p:nvSpPr>
        <p:spPr>
          <a:xfrm>
            <a:off x="714240" y="12477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7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Unser Team begann mit einer intensiven Brainstorming-Session, um Ideen für mögliche Anwendungen zu sammeln. Verschiedene Projekte wurden diskutiert und bewertet.</a:t>
            </a:r>
            <a:endParaRPr b="0" lang="de-DE" sz="1170" spc="-1" strike="noStrike">
              <a:latin typeface="Arial"/>
            </a:endParaRPr>
          </a:p>
        </p:txBody>
      </p:sp>
      <p:sp>
        <p:nvSpPr>
          <p:cNvPr id="56" name="Subtitle 2"/>
          <p:cNvSpPr/>
          <p:nvPr/>
        </p:nvSpPr>
        <p:spPr>
          <a:xfrm>
            <a:off x="714240" y="2523960"/>
            <a:ext cx="52372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60" spc="-1" strike="noStrike">
                <a:solidFill>
                  <a:srgbClr val="000000"/>
                </a:solidFill>
                <a:latin typeface="OpenSans-Bold"/>
                <a:ea typeface="OpenSans-Bold"/>
              </a:rPr>
              <a:t>Die Wahl des Lebensratgebers</a:t>
            </a:r>
            <a:endParaRPr b="0" lang="de-DE" sz="1260" spc="-1" strike="noStrike">
              <a:latin typeface="Arial"/>
            </a:endParaRPr>
          </a:p>
        </p:txBody>
      </p:sp>
      <p:sp>
        <p:nvSpPr>
          <p:cNvPr id="57" name="Paragraph 2"/>
          <p:cNvSpPr/>
          <p:nvPr/>
        </p:nvSpPr>
        <p:spPr>
          <a:xfrm>
            <a:off x="714240" y="254520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Nach eingehender Überlegung entschieden wir uns, einen Lebensratgeber zu entwickeln, der Ratschläge bietet. Diese Wahl schien sowohl innovativ als auch technisch herausfordernd.</a:t>
            </a:r>
            <a:endParaRPr b="0" lang="de-DE" sz="1050" spc="-1" strike="noStrike">
              <a:latin typeface="Arial"/>
            </a:endParaRPr>
          </a:p>
        </p:txBody>
      </p:sp>
      <p:sp>
        <p:nvSpPr>
          <p:cNvPr id="58" name="Subtitle 3"/>
          <p:cNvSpPr/>
          <p:nvPr/>
        </p:nvSpPr>
        <p:spPr>
          <a:xfrm>
            <a:off x="714240" y="3655440"/>
            <a:ext cx="52372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60" spc="-1" strike="noStrike">
                <a:solidFill>
                  <a:srgbClr val="000000"/>
                </a:solidFill>
                <a:latin typeface="OpenSans-Bold"/>
                <a:ea typeface="OpenSans-Bold"/>
              </a:rPr>
              <a:t>Erste Skizzen und Notizen</a:t>
            </a:r>
            <a:endParaRPr b="0" lang="de-DE" sz="1260" spc="-1" strike="noStrike">
              <a:latin typeface="Arial"/>
            </a:endParaRPr>
          </a:p>
        </p:txBody>
      </p:sp>
      <p:sp>
        <p:nvSpPr>
          <p:cNvPr id="59" name="Paragraph 3"/>
          <p:cNvSpPr/>
          <p:nvPr/>
        </p:nvSpPr>
        <p:spPr>
          <a:xfrm>
            <a:off x="806760" y="4176000"/>
            <a:ext cx="441216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OpenSans-Regular"/>
                <a:ea typeface="DejaVu Sans"/>
              </a:rPr>
              <a:t>Die ersten Skizzen und Ideen wurden festgehalten, </a:t>
            </a:r>
            <a:br>
              <a:rPr sz="1050"/>
            </a:br>
            <a:r>
              <a:rPr b="0" lang="en-US" sz="1050" spc="-1" strike="noStrike">
                <a:solidFill>
                  <a:srgbClr val="000000"/>
                </a:solidFill>
                <a:latin typeface="OpenSans-Regular"/>
                <a:ea typeface="DejaVu Sans"/>
              </a:rPr>
              <a:t>um die Struktur und Funktionalität des Projekts grob zu skizzieren.</a:t>
            </a:r>
            <a:endParaRPr b="0" lang="de-DE" sz="1050" spc="-1" strike="noStrike">
              <a:latin typeface="Arial"/>
            </a:endParaRPr>
          </a:p>
        </p:txBody>
      </p:sp>
      <p:sp>
        <p:nvSpPr>
          <p:cNvPr id="60" name="StaticPath"/>
          <p:cNvSpPr/>
          <p:nvPr/>
        </p:nvSpPr>
        <p:spPr>
          <a:xfrm>
            <a:off x="-1309680" y="3809880"/>
            <a:ext cx="1735920" cy="1735920"/>
          </a:xfrm>
          <a:prstGeom prst="ellipse">
            <a:avLst/>
          </a:prstGeom>
          <a:noFill/>
          <a:ln w="211667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StaticPath"/>
          <p:cNvSpPr/>
          <p:nvPr/>
        </p:nvSpPr>
        <p:spPr>
          <a:xfrm>
            <a:off x="285840" y="204840"/>
            <a:ext cx="481320" cy="48132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34920" y="1126440"/>
            <a:ext cx="2807640" cy="157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taticPath"/>
          <p:cNvSpPr/>
          <p:nvPr/>
        </p:nvSpPr>
        <p:spPr>
          <a:xfrm>
            <a:off x="7143840" y="0"/>
            <a:ext cx="1998720" cy="514224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Title"/>
          <p:cNvSpPr/>
          <p:nvPr/>
        </p:nvSpPr>
        <p:spPr>
          <a:xfrm>
            <a:off x="1190520" y="357120"/>
            <a:ext cx="5713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9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Storytelling zum Produkt</a:t>
            </a:r>
            <a:endParaRPr b="0" lang="de-DE" sz="1900" spc="-1" strike="noStrike">
              <a:latin typeface="Arial"/>
            </a:endParaRPr>
          </a:p>
        </p:txBody>
      </p:sp>
      <p:sp>
        <p:nvSpPr>
          <p:cNvPr id="65" name="Subtitle 1"/>
          <p:cNvSpPr/>
          <p:nvPr/>
        </p:nvSpPr>
        <p:spPr>
          <a:xfrm>
            <a:off x="714240" y="61452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Projektname: Zufälliger Lebensratgeber</a:t>
            </a:r>
            <a:endParaRPr b="0" lang="de-DE" sz="1340" spc="-1" strike="noStrike">
              <a:latin typeface="Arial"/>
            </a:endParaRPr>
          </a:p>
        </p:txBody>
      </p:sp>
      <p:sp>
        <p:nvSpPr>
          <p:cNvPr id="66" name="Paragraph 1"/>
          <p:cNvSpPr/>
          <p:nvPr/>
        </p:nvSpPr>
        <p:spPr>
          <a:xfrm>
            <a:off x="714240" y="11037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6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Unser Projekt ist ein Lebensratgeber, der zufällige, inspirierende und humorvolle Ratschläge bietet, um den Tag der Nutzer aufzuhellen und zur Reflexion anzuregen.</a:t>
            </a:r>
            <a:endParaRPr b="0" lang="de-DE" sz="1160" spc="-1" strike="noStrike">
              <a:latin typeface="Arial"/>
            </a:endParaRPr>
          </a:p>
        </p:txBody>
      </p:sp>
      <p:sp>
        <p:nvSpPr>
          <p:cNvPr id="67" name="Subtitle 2"/>
          <p:cNvSpPr/>
          <p:nvPr/>
        </p:nvSpPr>
        <p:spPr>
          <a:xfrm>
            <a:off x="714240" y="18399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Erste Schritte</a:t>
            </a:r>
            <a:endParaRPr b="0" lang="de-DE" sz="1340" spc="-1" strike="noStrike">
              <a:latin typeface="Arial"/>
            </a:endParaRPr>
          </a:p>
        </p:txBody>
      </p:sp>
      <p:sp>
        <p:nvSpPr>
          <p:cNvPr id="68" name="Paragraph 2"/>
          <p:cNvSpPr/>
          <p:nvPr/>
        </p:nvSpPr>
        <p:spPr>
          <a:xfrm>
            <a:off x="714240" y="232920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Die erste Version des Ratgebers lief als Konsolenanwendung in Vanilla JavaScript und präsentierte zufällig ausgewählte Lebensweisheiten.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69" name="Subtitle 3"/>
          <p:cNvSpPr/>
          <p:nvPr/>
        </p:nvSpPr>
        <p:spPr>
          <a:xfrm>
            <a:off x="714240" y="304344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40" spc="-1" strike="noStrike">
                <a:solidFill>
                  <a:srgbClr val="000000"/>
                </a:solidFill>
                <a:latin typeface="OpenSans-Bold"/>
                <a:ea typeface="OpenSans-Bold"/>
              </a:rPr>
              <a:t>Langfristige Ziele</a:t>
            </a:r>
            <a:endParaRPr b="0" lang="de-DE" sz="1340" spc="-1" strike="noStrike">
              <a:latin typeface="Arial"/>
            </a:endParaRPr>
          </a:p>
        </p:txBody>
      </p:sp>
      <p:sp>
        <p:nvSpPr>
          <p:cNvPr id="70" name="Paragraph 3"/>
          <p:cNvSpPr/>
          <p:nvPr/>
        </p:nvSpPr>
        <p:spPr>
          <a:xfrm>
            <a:off x="714240" y="353268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7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Geplant ist der Ausbau zur Web-App mit HTML/CSS, Personalisierungsmöglichkeiten, Gamification und Social-Sharing. Monetarisierungsmöglichkeiten wie Werbung und Spenden sind ebenfalls angedacht.</a:t>
            </a:r>
            <a:endParaRPr b="0" lang="de-DE" sz="1070" spc="-1" strike="noStrike">
              <a:latin typeface="Arial"/>
            </a:endParaRPr>
          </a:p>
        </p:txBody>
      </p:sp>
      <p:sp>
        <p:nvSpPr>
          <p:cNvPr id="71" name="StaticPath"/>
          <p:cNvSpPr/>
          <p:nvPr/>
        </p:nvSpPr>
        <p:spPr>
          <a:xfrm>
            <a:off x="-1309680" y="3809880"/>
            <a:ext cx="1735920" cy="1735920"/>
          </a:xfrm>
          <a:prstGeom prst="ellipse">
            <a:avLst/>
          </a:prstGeom>
          <a:noFill/>
          <a:ln w="211667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StaticPath"/>
          <p:cNvSpPr/>
          <p:nvPr/>
        </p:nvSpPr>
        <p:spPr>
          <a:xfrm>
            <a:off x="285840" y="204840"/>
            <a:ext cx="481320" cy="48132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053400" y="1080000"/>
            <a:ext cx="3090240" cy="173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taticPath"/>
          <p:cNvSpPr/>
          <p:nvPr/>
        </p:nvSpPr>
        <p:spPr>
          <a:xfrm>
            <a:off x="3852720" y="169560"/>
            <a:ext cx="3156120" cy="3156120"/>
          </a:xfrm>
          <a:prstGeom prst="ellipse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StaticPath"/>
          <p:cNvSpPr/>
          <p:nvPr/>
        </p:nvSpPr>
        <p:spPr>
          <a:xfrm>
            <a:off x="3906720" y="-1913040"/>
            <a:ext cx="2427480" cy="2427480"/>
          </a:xfrm>
          <a:prstGeom prst="ellipse">
            <a:avLst/>
          </a:prstGeom>
          <a:noFill/>
          <a:ln w="423333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itle"/>
          <p:cNvSpPr/>
          <p:nvPr/>
        </p:nvSpPr>
        <p:spPr>
          <a:xfrm>
            <a:off x="4304160" y="1697760"/>
            <a:ext cx="230148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Projektstruktur </a:t>
            </a:r>
            <a:br>
              <a:rPr sz="1800"/>
            </a:br>
            <a:r>
              <a:rPr b="1" lang="en-US" sz="18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und Teamaufteilung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7" name="Bullet circle 1"/>
          <p:cNvSpPr/>
          <p:nvPr/>
        </p:nvSpPr>
        <p:spPr>
          <a:xfrm>
            <a:off x="347760" y="85716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Bullet index 1"/>
          <p:cNvSpPr/>
          <p:nvPr/>
        </p:nvSpPr>
        <p:spPr>
          <a:xfrm>
            <a:off x="879480" y="96696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01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79" name="Bullet text 1"/>
          <p:cNvSpPr/>
          <p:nvPr/>
        </p:nvSpPr>
        <p:spPr>
          <a:xfrm>
            <a:off x="1388160" y="96696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8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Eindeutige Rollenverteilung im Team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80" name="Bullet circle 2"/>
          <p:cNvSpPr/>
          <p:nvPr/>
        </p:nvSpPr>
        <p:spPr>
          <a:xfrm>
            <a:off x="347760" y="161928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Bullet index 2"/>
          <p:cNvSpPr/>
          <p:nvPr/>
        </p:nvSpPr>
        <p:spPr>
          <a:xfrm>
            <a:off x="879480" y="172872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02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82" name="Bullet text 2"/>
          <p:cNvSpPr/>
          <p:nvPr/>
        </p:nvSpPr>
        <p:spPr>
          <a:xfrm>
            <a:off x="1388160" y="172872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8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Jeder übernahm eine spezifische Aufgabe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83" name="Bullet circle 3"/>
          <p:cNvSpPr/>
          <p:nvPr/>
        </p:nvSpPr>
        <p:spPr>
          <a:xfrm>
            <a:off x="347760" y="238140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Bullet index 3"/>
          <p:cNvSpPr/>
          <p:nvPr/>
        </p:nvSpPr>
        <p:spPr>
          <a:xfrm>
            <a:off x="879480" y="249084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03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85" name="Bullet text 3"/>
          <p:cNvSpPr/>
          <p:nvPr/>
        </p:nvSpPr>
        <p:spPr>
          <a:xfrm>
            <a:off x="1388160" y="249084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8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Effektive Kommunikation und Abstimmung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86" name="Bullet circle 4"/>
          <p:cNvSpPr/>
          <p:nvPr/>
        </p:nvSpPr>
        <p:spPr>
          <a:xfrm>
            <a:off x="347760" y="314316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Bullet index 4"/>
          <p:cNvSpPr/>
          <p:nvPr/>
        </p:nvSpPr>
        <p:spPr>
          <a:xfrm>
            <a:off x="879480" y="325296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04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88" name="Bullet text 4"/>
          <p:cNvSpPr/>
          <p:nvPr/>
        </p:nvSpPr>
        <p:spPr>
          <a:xfrm>
            <a:off x="1388160" y="325296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8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Klare Ziele und Verantwortlichkeiten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89" name="Bullet circle 5"/>
          <p:cNvSpPr/>
          <p:nvPr/>
        </p:nvSpPr>
        <p:spPr>
          <a:xfrm>
            <a:off x="347760" y="390528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Bullet index 5"/>
          <p:cNvSpPr/>
          <p:nvPr/>
        </p:nvSpPr>
        <p:spPr>
          <a:xfrm>
            <a:off x="879480" y="401472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05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91" name="Bullet text 5"/>
          <p:cNvSpPr/>
          <p:nvPr/>
        </p:nvSpPr>
        <p:spPr>
          <a:xfrm>
            <a:off x="1388160" y="401472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8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Optimierung des Workflows</a:t>
            </a:r>
            <a:endParaRPr b="0" lang="de-DE" sz="128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989320" y="2912040"/>
            <a:ext cx="315432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taticPath"/>
          <p:cNvSpPr/>
          <p:nvPr/>
        </p:nvSpPr>
        <p:spPr>
          <a:xfrm>
            <a:off x="7143840" y="0"/>
            <a:ext cx="1998720" cy="514224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itle"/>
          <p:cNvSpPr/>
          <p:nvPr/>
        </p:nvSpPr>
        <p:spPr>
          <a:xfrm>
            <a:off x="1190520" y="357120"/>
            <a:ext cx="5713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40" spc="-1" strike="noStrike">
                <a:solidFill>
                  <a:srgbClr val="333333"/>
                </a:solidFill>
                <a:latin typeface="OpenSans-Bold"/>
                <a:ea typeface="OpenSans-Bold"/>
              </a:rPr>
              <a:t>Agile Projektumsetzung mit Scrum</a:t>
            </a:r>
            <a:endParaRPr b="0" lang="de-DE" sz="1840" spc="-1" strike="noStrike">
              <a:latin typeface="Arial"/>
            </a:endParaRPr>
          </a:p>
        </p:txBody>
      </p:sp>
      <p:sp>
        <p:nvSpPr>
          <p:cNvPr id="95" name="Subtitle 1"/>
          <p:cNvSpPr/>
          <p:nvPr/>
        </p:nvSpPr>
        <p:spPr>
          <a:xfrm>
            <a:off x="714240" y="1190520"/>
            <a:ext cx="52372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Scrum als Rahmenwerk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96" name="Paragraph 1"/>
          <p:cNvSpPr/>
          <p:nvPr/>
        </p:nvSpPr>
        <p:spPr>
          <a:xfrm>
            <a:off x="714240" y="12837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2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Unser Team hat sich intensiv mit dem Scrum-Framework auseinandergesetzt und dessen Prinzipien für die Projektumsetzung genutzt.</a:t>
            </a:r>
            <a:endParaRPr b="0" lang="de-DE" sz="1320" spc="-1" strike="noStrike">
              <a:latin typeface="Arial"/>
            </a:endParaRPr>
          </a:p>
        </p:txBody>
      </p:sp>
      <p:sp>
        <p:nvSpPr>
          <p:cNvPr id="97" name="Subtitle 2"/>
          <p:cNvSpPr/>
          <p:nvPr/>
        </p:nvSpPr>
        <p:spPr>
          <a:xfrm>
            <a:off x="714240" y="2559960"/>
            <a:ext cx="52372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Agile Zusammenarbeit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98" name="Paragraph 2"/>
          <p:cNvSpPr/>
          <p:nvPr/>
        </p:nvSpPr>
        <p:spPr>
          <a:xfrm>
            <a:off x="714240" y="254520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7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Durch die Verwendung von Scrum konnten wir das Projekt agil gestalten und flexibel auf Herausforderungen reagieren.</a:t>
            </a:r>
            <a:endParaRPr b="0" lang="de-DE" sz="1370" spc="-1" strike="noStrike">
              <a:latin typeface="Arial"/>
            </a:endParaRPr>
          </a:p>
        </p:txBody>
      </p:sp>
      <p:sp>
        <p:nvSpPr>
          <p:cNvPr id="99" name="Subtitle 3"/>
          <p:cNvSpPr/>
          <p:nvPr/>
        </p:nvSpPr>
        <p:spPr>
          <a:xfrm>
            <a:off x="714240" y="3619440"/>
            <a:ext cx="52372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Sprintplanung und Aufgabenverteilung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100" name="Paragraph 3"/>
          <p:cNvSpPr/>
          <p:nvPr/>
        </p:nvSpPr>
        <p:spPr>
          <a:xfrm>
            <a:off x="714240" y="3892680"/>
            <a:ext cx="5237280" cy="9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2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Mit Hilfe von Sprintplanung und regelmäßigen Meetings konnten wir die Aufgaben effizient verteilen und den Projektfortschritt optimal koordinieren.</a:t>
            </a:r>
            <a:endParaRPr b="0" lang="de-DE" sz="1220" spc="-1" strike="noStrike">
              <a:latin typeface="Arial"/>
            </a:endParaRPr>
          </a:p>
        </p:txBody>
      </p:sp>
      <p:sp>
        <p:nvSpPr>
          <p:cNvPr id="101" name="StaticPath"/>
          <p:cNvSpPr/>
          <p:nvPr/>
        </p:nvSpPr>
        <p:spPr>
          <a:xfrm>
            <a:off x="-1309680" y="3809880"/>
            <a:ext cx="1735920" cy="1735920"/>
          </a:xfrm>
          <a:prstGeom prst="ellipse">
            <a:avLst/>
          </a:prstGeom>
          <a:noFill/>
          <a:ln w="211667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StaticPath"/>
          <p:cNvSpPr/>
          <p:nvPr/>
        </p:nvSpPr>
        <p:spPr>
          <a:xfrm>
            <a:off x="285840" y="204840"/>
            <a:ext cx="481320" cy="48132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366960" y="963720"/>
            <a:ext cx="2776680" cy="155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taticPath"/>
          <p:cNvSpPr/>
          <p:nvPr/>
        </p:nvSpPr>
        <p:spPr>
          <a:xfrm>
            <a:off x="7143840" y="0"/>
            <a:ext cx="1998720" cy="514224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itle"/>
          <p:cNvSpPr/>
          <p:nvPr/>
        </p:nvSpPr>
        <p:spPr>
          <a:xfrm>
            <a:off x="1190520" y="357120"/>
            <a:ext cx="5713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Schwierigkeiten und technische Herausforderungen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106" name="Subtitle 1"/>
          <p:cNvSpPr/>
          <p:nvPr/>
        </p:nvSpPr>
        <p:spPr>
          <a:xfrm>
            <a:off x="714240" y="83052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80" spc="-1" strike="noStrike">
                <a:solidFill>
                  <a:srgbClr val="000000"/>
                </a:solidFill>
                <a:latin typeface="OpenSans-Bold"/>
                <a:ea typeface="OpenSans-Bold"/>
              </a:rPr>
              <a:t>Modulare Struktur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107" name="Paragraph 1"/>
          <p:cNvSpPr/>
          <p:nvPr/>
        </p:nvSpPr>
        <p:spPr>
          <a:xfrm>
            <a:off x="714240" y="13917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Die zentrale Rolle von 'main.js' erforderte eine komplexe Datenübergabe und Synchronisation mit anderen Modulen, was eine Herausforderung darstellte.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08" name="Subtitle 2"/>
          <p:cNvSpPr/>
          <p:nvPr/>
        </p:nvSpPr>
        <p:spPr>
          <a:xfrm>
            <a:off x="714240" y="21279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80" spc="-1" strike="noStrike">
                <a:solidFill>
                  <a:srgbClr val="000000"/>
                </a:solidFill>
                <a:latin typeface="OpenSans-Bold"/>
                <a:ea typeface="OpenSans-Bold"/>
              </a:rPr>
              <a:t>Export und Import von Daten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109" name="Paragraph 2"/>
          <p:cNvSpPr/>
          <p:nvPr/>
        </p:nvSpPr>
        <p:spPr>
          <a:xfrm>
            <a:off x="714240" y="254520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Eine korrekte Export-/Import-Struktur war notwendig, um den reibungslosen Datenzugriff zwischen Modulen zu gewährleisten.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0" name="Subtitle 3"/>
          <p:cNvSpPr/>
          <p:nvPr/>
        </p:nvSpPr>
        <p:spPr>
          <a:xfrm>
            <a:off x="714240" y="315144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80" spc="-1" strike="noStrike">
                <a:solidFill>
                  <a:srgbClr val="000000"/>
                </a:solidFill>
                <a:latin typeface="OpenSans-Bold"/>
                <a:ea typeface="OpenSans-Bold"/>
              </a:rPr>
              <a:t>Synchron vs. Asynchron</a:t>
            </a:r>
            <a:endParaRPr b="0" lang="de-DE" sz="1280" spc="-1" strike="noStrike">
              <a:latin typeface="Arial"/>
            </a:endParaRPr>
          </a:p>
        </p:txBody>
      </p:sp>
      <p:sp>
        <p:nvSpPr>
          <p:cNvPr id="111" name="Paragraph 3"/>
          <p:cNvSpPr/>
          <p:nvPr/>
        </p:nvSpPr>
        <p:spPr>
          <a:xfrm>
            <a:off x="714240" y="371268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6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Durch asynchrone Verarbeitung mit 'await' konnten Benutzerinteraktionen wie Bewertungen stabil gestaltet und korrekt synchronisiert werden.</a:t>
            </a:r>
            <a:endParaRPr b="0" lang="de-DE" sz="1260" spc="-1" strike="noStrike">
              <a:latin typeface="Arial"/>
            </a:endParaRPr>
          </a:p>
        </p:txBody>
      </p:sp>
      <p:sp>
        <p:nvSpPr>
          <p:cNvPr id="112" name="StaticPath"/>
          <p:cNvSpPr/>
          <p:nvPr/>
        </p:nvSpPr>
        <p:spPr>
          <a:xfrm>
            <a:off x="-1309680" y="3809880"/>
            <a:ext cx="1735920" cy="1735920"/>
          </a:xfrm>
          <a:prstGeom prst="ellipse">
            <a:avLst/>
          </a:prstGeom>
          <a:noFill/>
          <a:ln w="211667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StaticPath"/>
          <p:cNvSpPr/>
          <p:nvPr/>
        </p:nvSpPr>
        <p:spPr>
          <a:xfrm>
            <a:off x="285840" y="204840"/>
            <a:ext cx="481320" cy="48132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951880" y="1391760"/>
            <a:ext cx="321156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taticPath"/>
          <p:cNvSpPr/>
          <p:nvPr/>
        </p:nvSpPr>
        <p:spPr>
          <a:xfrm>
            <a:off x="7143840" y="0"/>
            <a:ext cx="1998720" cy="5142240"/>
          </a:xfrm>
          <a:prstGeom prst="rect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itle"/>
          <p:cNvSpPr/>
          <p:nvPr/>
        </p:nvSpPr>
        <p:spPr>
          <a:xfrm>
            <a:off x="1190520" y="357120"/>
            <a:ext cx="5713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9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Lösung und Fertigstellung</a:t>
            </a:r>
            <a:endParaRPr b="0" lang="de-DE" sz="1900" spc="-1" strike="noStrike">
              <a:latin typeface="Arial"/>
            </a:endParaRPr>
          </a:p>
        </p:txBody>
      </p:sp>
      <p:sp>
        <p:nvSpPr>
          <p:cNvPr id="117" name="Subtitle 1"/>
          <p:cNvSpPr/>
          <p:nvPr/>
        </p:nvSpPr>
        <p:spPr>
          <a:xfrm>
            <a:off x="714240" y="83052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Integration erfolgreich gemeistert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118" name="Paragraph 1"/>
          <p:cNvSpPr/>
          <p:nvPr/>
        </p:nvSpPr>
        <p:spPr>
          <a:xfrm>
            <a:off x="714240" y="13197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Nach gründlichen Tests und Debugging haben wir schließlich eine Lösung gefunden, die alle Komponenten vereint und stabil laufen lässt.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9" name="Subtitle 2"/>
          <p:cNvSpPr/>
          <p:nvPr/>
        </p:nvSpPr>
        <p:spPr>
          <a:xfrm>
            <a:off x="714240" y="209196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Abschluss des Projekts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120" name="Paragraph 2"/>
          <p:cNvSpPr/>
          <p:nvPr/>
        </p:nvSpPr>
        <p:spPr>
          <a:xfrm>
            <a:off x="714240" y="258120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Das Projekt wurde erfolgreich abgeschlossen, und alle Funktionen liefen wie geplant. Der Lebensratgeber bietet hilfreiche Ratschläge und stellt eine gelungene Umsetzung dar.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21" name="Subtitle 3"/>
          <p:cNvSpPr/>
          <p:nvPr/>
        </p:nvSpPr>
        <p:spPr>
          <a:xfrm>
            <a:off x="714240" y="325944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10" spc="-1" strike="noStrike">
                <a:solidFill>
                  <a:srgbClr val="000000"/>
                </a:solidFill>
                <a:latin typeface="OpenSans-Bold"/>
                <a:ea typeface="OpenSans-Bold"/>
              </a:rPr>
              <a:t>Das finale Ergebnis</a:t>
            </a:r>
            <a:endParaRPr b="0" lang="de-DE" sz="1310" spc="-1" strike="noStrike">
              <a:latin typeface="Arial"/>
            </a:endParaRPr>
          </a:p>
        </p:txBody>
      </p:sp>
      <p:sp>
        <p:nvSpPr>
          <p:cNvPr id="122" name="Paragraph 3"/>
          <p:cNvSpPr/>
          <p:nvPr/>
        </p:nvSpPr>
        <p:spPr>
          <a:xfrm>
            <a:off x="714240" y="3676680"/>
            <a:ext cx="52372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Wir sind stolz auf das Endergebnis und darauf, wie wir die Herausforderungen gemeistert haben.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23" name="StaticPath"/>
          <p:cNvSpPr/>
          <p:nvPr/>
        </p:nvSpPr>
        <p:spPr>
          <a:xfrm>
            <a:off x="-1309680" y="3809880"/>
            <a:ext cx="1735920" cy="1735920"/>
          </a:xfrm>
          <a:prstGeom prst="ellipse">
            <a:avLst/>
          </a:prstGeom>
          <a:noFill/>
          <a:ln w="211667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StaticPath"/>
          <p:cNvSpPr/>
          <p:nvPr/>
        </p:nvSpPr>
        <p:spPr>
          <a:xfrm>
            <a:off x="285840" y="204840"/>
            <a:ext cx="481320" cy="48132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6129000" y="900000"/>
            <a:ext cx="3014640" cy="16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aticPath"/>
          <p:cNvSpPr/>
          <p:nvPr/>
        </p:nvSpPr>
        <p:spPr>
          <a:xfrm>
            <a:off x="3852720" y="169560"/>
            <a:ext cx="3156120" cy="3156120"/>
          </a:xfrm>
          <a:prstGeom prst="ellipse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StaticPath"/>
          <p:cNvSpPr/>
          <p:nvPr/>
        </p:nvSpPr>
        <p:spPr>
          <a:xfrm>
            <a:off x="3906720" y="-1913040"/>
            <a:ext cx="2427480" cy="2427480"/>
          </a:xfrm>
          <a:prstGeom prst="ellipse">
            <a:avLst/>
          </a:prstGeom>
          <a:noFill/>
          <a:ln w="423333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itle"/>
          <p:cNvSpPr/>
          <p:nvPr/>
        </p:nvSpPr>
        <p:spPr>
          <a:xfrm>
            <a:off x="4304160" y="1697760"/>
            <a:ext cx="230148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333333"/>
                </a:solidFill>
                <a:latin typeface="OpenSans-Bold"/>
                <a:ea typeface="OpenSans-Bold"/>
              </a:rPr>
              <a:t>Technische Tools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129" name="Bullet circle 1"/>
          <p:cNvSpPr/>
          <p:nvPr/>
        </p:nvSpPr>
        <p:spPr>
          <a:xfrm>
            <a:off x="347760" y="85716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Bullet index 1"/>
          <p:cNvSpPr/>
          <p:nvPr/>
        </p:nvSpPr>
        <p:spPr>
          <a:xfrm>
            <a:off x="879480" y="96696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01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131" name="Bullet text 1"/>
          <p:cNvSpPr/>
          <p:nvPr/>
        </p:nvSpPr>
        <p:spPr>
          <a:xfrm>
            <a:off x="1388160" y="96696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ChatGPT – Ideenfindung und Konzeptentwicklung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32" name="Bullet circle 2"/>
          <p:cNvSpPr/>
          <p:nvPr/>
        </p:nvSpPr>
        <p:spPr>
          <a:xfrm>
            <a:off x="347760" y="161928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Bullet index 2"/>
          <p:cNvSpPr/>
          <p:nvPr/>
        </p:nvSpPr>
        <p:spPr>
          <a:xfrm>
            <a:off x="879480" y="172872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02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134" name="Bullet text 2"/>
          <p:cNvSpPr/>
          <p:nvPr/>
        </p:nvSpPr>
        <p:spPr>
          <a:xfrm>
            <a:off x="1388160" y="172872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Miro – Brainstorming und Datensammlung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35" name="Bullet circle 3"/>
          <p:cNvSpPr/>
          <p:nvPr/>
        </p:nvSpPr>
        <p:spPr>
          <a:xfrm>
            <a:off x="347760" y="238140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Bullet index 3"/>
          <p:cNvSpPr/>
          <p:nvPr/>
        </p:nvSpPr>
        <p:spPr>
          <a:xfrm>
            <a:off x="879480" y="249084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03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137" name="Bullet text 3"/>
          <p:cNvSpPr/>
          <p:nvPr/>
        </p:nvSpPr>
        <p:spPr>
          <a:xfrm>
            <a:off x="1388160" y="249084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Trello – Aufgabenmanagement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38" name="Bullet circle 4"/>
          <p:cNvSpPr/>
          <p:nvPr/>
        </p:nvSpPr>
        <p:spPr>
          <a:xfrm>
            <a:off x="347760" y="314316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Bullet index 4"/>
          <p:cNvSpPr/>
          <p:nvPr/>
        </p:nvSpPr>
        <p:spPr>
          <a:xfrm>
            <a:off x="879480" y="325296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04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140" name="Bullet text 4"/>
          <p:cNvSpPr/>
          <p:nvPr/>
        </p:nvSpPr>
        <p:spPr>
          <a:xfrm>
            <a:off x="1388160" y="325296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Visual Studio Code (VS Code) – Haupt-IDE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41" name="Bullet circle 5"/>
          <p:cNvSpPr/>
          <p:nvPr/>
        </p:nvSpPr>
        <p:spPr>
          <a:xfrm>
            <a:off x="347760" y="3905280"/>
            <a:ext cx="473040" cy="47304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Bullet index 5"/>
          <p:cNvSpPr/>
          <p:nvPr/>
        </p:nvSpPr>
        <p:spPr>
          <a:xfrm>
            <a:off x="879480" y="4014720"/>
            <a:ext cx="47412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90" spc="-1" strike="noStrike">
                <a:solidFill>
                  <a:srgbClr val="333333"/>
                </a:solidFill>
                <a:latin typeface="Prompt-Bold"/>
                <a:ea typeface="Prompt-Bold"/>
              </a:rPr>
              <a:t>05</a:t>
            </a:r>
            <a:endParaRPr b="0" lang="de-DE" sz="1490" spc="-1" strike="noStrike">
              <a:latin typeface="Arial"/>
            </a:endParaRPr>
          </a:p>
        </p:txBody>
      </p:sp>
      <p:sp>
        <p:nvSpPr>
          <p:cNvPr id="143" name="Bullet text 5"/>
          <p:cNvSpPr/>
          <p:nvPr/>
        </p:nvSpPr>
        <p:spPr>
          <a:xfrm>
            <a:off x="1388160" y="4014720"/>
            <a:ext cx="252396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latin typeface="OpenSans-Regular"/>
                <a:ea typeface="OpenSans-Regular"/>
              </a:rPr>
              <a:t>GitHub – Versionskontrolle und Zusammenarbeit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5732280" y="2700000"/>
            <a:ext cx="3411360" cy="191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taticPath"/>
          <p:cNvSpPr/>
          <p:nvPr/>
        </p:nvSpPr>
        <p:spPr>
          <a:xfrm>
            <a:off x="-842760" y="437040"/>
            <a:ext cx="4013280" cy="4013280"/>
          </a:xfrm>
          <a:prstGeom prst="ellipse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itle"/>
          <p:cNvSpPr/>
          <p:nvPr/>
        </p:nvSpPr>
        <p:spPr>
          <a:xfrm>
            <a:off x="285480" y="2160000"/>
            <a:ext cx="34657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80" spc="-1" strike="noStrike">
                <a:solidFill>
                  <a:srgbClr val="000000"/>
                </a:solidFill>
                <a:latin typeface="OpenSans-Bold"/>
                <a:ea typeface="OpenSans-Bold"/>
              </a:rPr>
              <a:t>Abschluss und Ausblick</a:t>
            </a:r>
            <a:endParaRPr b="0" lang="de-DE" sz="3080" spc="-1" strike="noStrike">
              <a:latin typeface="Arial"/>
            </a:endParaRPr>
          </a:p>
        </p:txBody>
      </p:sp>
      <p:sp>
        <p:nvSpPr>
          <p:cNvPr id="147" name="StaticPath"/>
          <p:cNvSpPr/>
          <p:nvPr/>
        </p:nvSpPr>
        <p:spPr>
          <a:xfrm>
            <a:off x="6677640" y="195120"/>
            <a:ext cx="910080" cy="91008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StaticPath"/>
          <p:cNvSpPr/>
          <p:nvPr/>
        </p:nvSpPr>
        <p:spPr>
          <a:xfrm>
            <a:off x="7963200" y="4002480"/>
            <a:ext cx="675720" cy="675720"/>
          </a:xfrm>
          <a:prstGeom prst="ellipse">
            <a:avLst/>
          </a:prstGeom>
          <a:solidFill>
            <a:srgbClr val="ff9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StaticPath"/>
          <p:cNvSpPr/>
          <p:nvPr/>
        </p:nvSpPr>
        <p:spPr>
          <a:xfrm>
            <a:off x="-1162800" y="-991080"/>
            <a:ext cx="2513160" cy="2513160"/>
          </a:xfrm>
          <a:prstGeom prst="ellipse">
            <a:avLst/>
          </a:prstGeom>
          <a:noFill/>
          <a:ln w="423333">
            <a:solidFill>
              <a:srgbClr val="ff98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Question topic"/>
          <p:cNvSpPr/>
          <p:nvPr/>
        </p:nvSpPr>
        <p:spPr>
          <a:xfrm>
            <a:off x="2950560" y="690120"/>
            <a:ext cx="22845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8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Reflexion über den Projektverlauf</a:t>
            </a:r>
            <a:endParaRPr b="0" lang="de-DE" sz="1080" spc="-1" strike="noStrike">
              <a:latin typeface="Arial"/>
            </a:endParaRPr>
          </a:p>
        </p:txBody>
      </p:sp>
      <p:sp>
        <p:nvSpPr>
          <p:cNvPr id="151" name="Text"/>
          <p:cNvSpPr/>
          <p:nvPr/>
        </p:nvSpPr>
        <p:spPr>
          <a:xfrm>
            <a:off x="5193720" y="2480400"/>
            <a:ext cx="3625560" cy="14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Dieses Projekt hat uns gezeigt, wie wichtig klare Kommunikation, strukturierte Zusammenarbeit die richtigen Tools und ein kreativer Umgang mit Herausforderungen sind. Wir freuen uns auf zukünftige Projekte!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52" name="Question"/>
          <p:cNvSpPr/>
          <p:nvPr/>
        </p:nvSpPr>
        <p:spPr>
          <a:xfrm>
            <a:off x="4976280" y="2310480"/>
            <a:ext cx="3158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30" spc="-1" strike="noStrike">
                <a:solidFill>
                  <a:srgbClr val="000000"/>
                </a:solidFill>
                <a:latin typeface="OpenSans-Regular"/>
                <a:ea typeface="OpenSans-Regular"/>
              </a:rPr>
              <a:t>Was haben wir gelernt?</a:t>
            </a:r>
            <a:endParaRPr b="0" lang="de-DE" sz="1530" spc="-1" strike="noStrike">
              <a:latin typeface="Arial"/>
            </a:endParaRPr>
          </a:p>
        </p:txBody>
      </p:sp>
      <p:sp>
        <p:nvSpPr>
          <p:cNvPr id="153" name="StaticPath"/>
          <p:cNvSpPr/>
          <p:nvPr/>
        </p:nvSpPr>
        <p:spPr>
          <a:xfrm>
            <a:off x="2976120" y="323280"/>
            <a:ext cx="2127240" cy="10188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724720" y="63720"/>
            <a:ext cx="3418920" cy="191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2024-10-28T13:06:32Z</dcterms:created>
  <dc:creator>PptxGenJS</dc:creator>
  <dc:description/>
  <dc:language>de-DE</dc:language>
  <cp:lastModifiedBy/>
  <dcterms:modified xsi:type="dcterms:W3CDTF">2024-11-04T10:37:36Z</dcterms:modified>
  <cp:revision>11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